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</p:embeddedFont>
    <p:embeddedFont>
      <p:font typeface="Lato Bold" panose="020B0604020202020204" charset="0"/>
      <p:regular r:id="rId16"/>
    </p:embeddedFont>
    <p:embeddedFont>
      <p:font typeface="Lato Italics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ExtraBold" panose="00000900000000000000" pitchFamily="2" charset="0"/>
      <p:regular r:id="rId19"/>
      <p:bold r:id="rId20"/>
    </p:embeddedFont>
    <p:embeddedFont>
      <p:font typeface="Poppins ExtraBol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41602" y="3269463"/>
            <a:ext cx="1261637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5000" spc="500">
                <a:solidFill>
                  <a:srgbClr val="5271FF"/>
                </a:solidFill>
                <a:latin typeface="Poppins ExtraBold Bold"/>
              </a:rPr>
              <a:t>CREDIT RISK PREDICTION: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130" y="4313253"/>
            <a:ext cx="12616379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 Bold"/>
              </a:rPr>
              <a:t>DEVELOPING A DATA SCIENCE SOLUTION FOR A LENDING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532" y="9134475"/>
            <a:ext cx="1023419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OKKY DARMAWAN KOSTIDJAN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700998" y="-13771"/>
            <a:ext cx="4896781" cy="1028700"/>
            <a:chOff x="0" y="0"/>
            <a:chExt cx="6529042" cy="1371600"/>
          </a:xfrm>
        </p:grpSpPr>
        <p:sp>
          <p:nvSpPr>
            <p:cNvPr id="15" name="Freeform 15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634" b="-1838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35" t="-71563" b="-8394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96280" y="1955378"/>
            <a:ext cx="3963020" cy="5276243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61880" r="-6188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314769" y="2925125"/>
            <a:ext cx="3963020" cy="5276243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242" r="-5024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057275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OVERVIEW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700998" y="-13771"/>
            <a:ext cx="4896781" cy="1028700"/>
            <a:chOff x="0" y="0"/>
            <a:chExt cx="6529042" cy="1371600"/>
          </a:xfrm>
        </p:grpSpPr>
        <p:sp>
          <p:nvSpPr>
            <p:cNvPr id="20" name="Freeform 20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634" b="-1838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35" t="-71563" b="-8394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278147" y="4555399"/>
            <a:ext cx="8588596" cy="249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7"/>
              </a:lnSpc>
            </a:pPr>
            <a:r>
              <a:rPr lang="en-US" sz="2355" spc="235">
                <a:solidFill>
                  <a:srgbClr val="000000"/>
                </a:solidFill>
                <a:latin typeface="Lato"/>
              </a:rPr>
              <a:t>DALAM PRESENTASI INI, KITA AKAN MEMBAHAS BAGAIMANA MEMPREDIKSI RISIKO KREDIT MENGGUNAKAN MACHINE LEARNING SEBAGAI INTERN DATA SCIENTIST DI ID/X PARTNERS. YAITU </a:t>
            </a:r>
          </a:p>
          <a:p>
            <a:pPr>
              <a:lnSpc>
                <a:spcPts val="3297"/>
              </a:lnSpc>
            </a:pPr>
            <a:r>
              <a:rPr lang="en-US" sz="2355" spc="235">
                <a:solidFill>
                  <a:srgbClr val="000000"/>
                </a:solidFill>
                <a:latin typeface="Lato"/>
              </a:rPr>
              <a:t>MEMBANGUN MODEL YANG EFEKTIF DENGAN KOLABORASI DEPARTEMEN LAIN.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473" r="-5047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66617" r="-6661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34505" y="1386895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90451" y="-294712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34505" y="3614389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547377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335978" y="4649497"/>
            <a:ext cx="892620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spc="249">
                <a:solidFill>
                  <a:srgbClr val="000000"/>
                </a:solidFill>
                <a:latin typeface="Lato Italics"/>
              </a:rPr>
              <a:t>memastikan data siap digunakan dengan kualitas yang baik dan sesuai dengan kebutuhan analisis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35978" y="6703528"/>
            <a:ext cx="8926205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spc="249">
                <a:solidFill>
                  <a:srgbClr val="000000"/>
                </a:solidFill>
                <a:latin typeface="Lato Italics"/>
              </a:rPr>
              <a:t>mencari informasi penting dalam data, seperti data yang tidak biasa (outlier), pola tersembunyi, hubungan antar variabel, dan distribusi data.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35978" y="410667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DATA PREPARATION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4572" y="2075006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4572" y="4302500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8549" y="61618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35978" y="614273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EXPLORATORY DATA ANALYSIS (EDA)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32743" y="538179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WORKFLOW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35978" y="2623888"/>
            <a:ext cx="8926205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spc="249">
                <a:solidFill>
                  <a:srgbClr val="000000"/>
                </a:solidFill>
                <a:latin typeface="Lato Italics"/>
              </a:rPr>
              <a:t>mengumpulkan informasi tentang data yang kita miliki, termasuk sumber data, struktur, kualitas, serta makna dari setiap atribut atau variabel.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35978" y="2074907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DATA UNDERSTANDING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700998" y="-13771"/>
            <a:ext cx="4896781" cy="1028700"/>
            <a:chOff x="0" y="0"/>
            <a:chExt cx="6529042" cy="1371600"/>
          </a:xfrm>
        </p:grpSpPr>
        <p:sp>
          <p:nvSpPr>
            <p:cNvPr id="37" name="Freeform 37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634" b="-18380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35" t="-71563" b="-83941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 rot="-5400000">
            <a:off x="476442" y="7930041"/>
            <a:ext cx="829509" cy="1966473"/>
            <a:chOff x="0" y="0"/>
            <a:chExt cx="2354580" cy="558188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2335978" y="9178848"/>
            <a:ext cx="892620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4"/>
              </a:lnSpc>
            </a:pPr>
            <a:r>
              <a:rPr lang="en-US" sz="2499" spc="249">
                <a:solidFill>
                  <a:srgbClr val="000000"/>
                </a:solidFill>
                <a:latin typeface="Lato Italics"/>
              </a:rPr>
              <a:t> memilih dan mengoptimalkan model terbaik untuk mencapai tujuan analisis 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6509" y="8618152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35978" y="861805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MODELING AND EVALUATION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306" y="9522316"/>
            <a:ext cx="18288000" cy="764684"/>
            <a:chOff x="0" y="0"/>
            <a:chExt cx="6671512" cy="2789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306" y="3086478"/>
            <a:ext cx="18288000" cy="6435838"/>
            <a:chOff x="0" y="0"/>
            <a:chExt cx="6671512" cy="23478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71512" cy="2347811"/>
            </a:xfrm>
            <a:custGeom>
              <a:avLst/>
              <a:gdLst/>
              <a:ahLst/>
              <a:cxnLst/>
              <a:rect l="l" t="t" r="r" b="b"/>
              <a:pathLst>
                <a:path w="6671512" h="2347811">
                  <a:moveTo>
                    <a:pt x="0" y="0"/>
                  </a:moveTo>
                  <a:lnTo>
                    <a:pt x="6671512" y="0"/>
                  </a:lnTo>
                  <a:lnTo>
                    <a:pt x="6671512" y="2347811"/>
                  </a:lnTo>
                  <a:lnTo>
                    <a:pt x="0" y="2347811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0" y="4055969"/>
            <a:ext cx="18288000" cy="764684"/>
            <a:chOff x="0" y="0"/>
            <a:chExt cx="6671512" cy="2789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284447">
            <a:off x="-3679036" y="-704299"/>
            <a:ext cx="18288000" cy="1655287"/>
            <a:chOff x="0" y="0"/>
            <a:chExt cx="6671512" cy="6038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80498" y="1334028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DATA UNDESTANDING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14532" y="5489303"/>
            <a:ext cx="5885548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ctr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Memiliki  72 kolom / fitur</a:t>
            </a:r>
          </a:p>
          <a:p>
            <a:pPr algn="ctr">
              <a:lnSpc>
                <a:spcPts val="3750"/>
              </a:lnSpc>
            </a:pPr>
            <a:endParaRPr lang="en-US" sz="3000" spc="300">
              <a:solidFill>
                <a:srgbClr val="FFFFFF"/>
              </a:solidFill>
              <a:latin typeface="Lato Italics"/>
            </a:endParaRP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52 fitur berupa fitur numerik dan 22 fitur non-nuimerik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6033" y="4143086"/>
            <a:ext cx="58855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DATA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5489303"/>
            <a:ext cx="4607312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Data yang digunakan ialah data customer perusahaan pemodalan  yang terlah disediakan oleh ID/X Partners.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65432" y="4143086"/>
            <a:ext cx="4183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DATA ATTRIBUTE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12132" y="5489303"/>
            <a:ext cx="504734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Terdapat fitur yang memiliki missing values</a:t>
            </a: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Terdapat 17 fitur yang hanya berisikan nilai null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12132" y="4143086"/>
            <a:ext cx="50473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FOCUSED POINT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700998" y="-13771"/>
            <a:ext cx="4896781" cy="1028700"/>
            <a:chOff x="0" y="0"/>
            <a:chExt cx="6529042" cy="1371600"/>
          </a:xfrm>
        </p:grpSpPr>
        <p:sp>
          <p:nvSpPr>
            <p:cNvPr id="28" name="Freeform 28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0634" b="-18380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35" t="-71563" b="-8394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1935132" y="282105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DATA PREPARATION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477809"/>
            <a:ext cx="7276464" cy="3483575"/>
            <a:chOff x="0" y="0"/>
            <a:chExt cx="3266261" cy="15637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66261" cy="1563708"/>
            </a:xfrm>
            <a:custGeom>
              <a:avLst/>
              <a:gdLst/>
              <a:ahLst/>
              <a:cxnLst/>
              <a:rect l="l" t="t" r="r" b="b"/>
              <a:pathLst>
                <a:path w="3266261" h="1563708">
                  <a:moveTo>
                    <a:pt x="0" y="0"/>
                  </a:moveTo>
                  <a:lnTo>
                    <a:pt x="3266261" y="0"/>
                  </a:lnTo>
                  <a:lnTo>
                    <a:pt x="3266261" y="1563708"/>
                  </a:lnTo>
                  <a:lnTo>
                    <a:pt x="0" y="15637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40544" y="3363655"/>
            <a:ext cx="6653840" cy="192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7"/>
              </a:lnSpc>
            </a:pPr>
            <a:r>
              <a:rPr lang="en-US" sz="2438" spc="121">
                <a:solidFill>
                  <a:srgbClr val="FFFFFF"/>
                </a:solidFill>
                <a:latin typeface="Lato Italics"/>
              </a:rPr>
              <a:t>Mengidentifikasi fitur apa saja yang memiliki missing values agar dapat ditangani dengan cara imputasi atau dihapus apabila fitur tersebut tidak relevan atau missing values-nya terlalu banyak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0544" y="2711593"/>
            <a:ext cx="6653840" cy="4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438" spc="243">
                <a:solidFill>
                  <a:srgbClr val="FFFFFF"/>
                </a:solidFill>
                <a:latin typeface="Lato Bold"/>
              </a:rPr>
              <a:t>MISSING VALUES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654" y="1634655"/>
            <a:ext cx="18288000" cy="417760"/>
            <a:chOff x="0" y="0"/>
            <a:chExt cx="6671512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16998002" y="1661135"/>
            <a:ext cx="1635964" cy="1633346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29232" y="6416681"/>
            <a:ext cx="7276464" cy="3483575"/>
            <a:chOff x="0" y="0"/>
            <a:chExt cx="3266261" cy="15637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66261" cy="1563708"/>
            </a:xfrm>
            <a:custGeom>
              <a:avLst/>
              <a:gdLst/>
              <a:ahLst/>
              <a:cxnLst/>
              <a:rect l="l" t="t" r="r" b="b"/>
              <a:pathLst>
                <a:path w="3266261" h="1563708">
                  <a:moveTo>
                    <a:pt x="0" y="0"/>
                  </a:moveTo>
                  <a:lnTo>
                    <a:pt x="3266261" y="0"/>
                  </a:lnTo>
                  <a:lnTo>
                    <a:pt x="3266261" y="1563708"/>
                  </a:lnTo>
                  <a:lnTo>
                    <a:pt x="0" y="15637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1075" y="7302527"/>
            <a:ext cx="6653840" cy="154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7"/>
              </a:lnSpc>
            </a:pPr>
            <a:r>
              <a:rPr lang="en-US" sz="2438" spc="121">
                <a:solidFill>
                  <a:srgbClr val="FFFFFF"/>
                </a:solidFill>
                <a:latin typeface="Lato Italics"/>
              </a:rPr>
              <a:t>Melakukan  Encoding dengan Label Encoding  dan One Hot Encoding untuk fitur kategorical yang diperlukan dan melakukan standardisasi untuk mengatasi outliers.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1075" y="6650466"/>
            <a:ext cx="6653840" cy="4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438" spc="243">
                <a:solidFill>
                  <a:srgbClr val="FFFFFF"/>
                </a:solidFill>
                <a:latin typeface="Lato Bold"/>
              </a:rPr>
              <a:t>FEATURE ENGINEERING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982304" y="2476500"/>
            <a:ext cx="7276464" cy="3483575"/>
            <a:chOff x="0" y="0"/>
            <a:chExt cx="3266261" cy="15637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66261" cy="1563708"/>
            </a:xfrm>
            <a:custGeom>
              <a:avLst/>
              <a:gdLst/>
              <a:ahLst/>
              <a:cxnLst/>
              <a:rect l="l" t="t" r="r" b="b"/>
              <a:pathLst>
                <a:path w="3266261" h="1563708">
                  <a:moveTo>
                    <a:pt x="0" y="0"/>
                  </a:moveTo>
                  <a:lnTo>
                    <a:pt x="3266261" y="0"/>
                  </a:lnTo>
                  <a:lnTo>
                    <a:pt x="3266261" y="1563708"/>
                  </a:lnTo>
                  <a:lnTo>
                    <a:pt x="0" y="15637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247743" y="3511121"/>
            <a:ext cx="6653840" cy="115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7"/>
              </a:lnSpc>
            </a:pPr>
            <a:r>
              <a:rPr lang="en-US" sz="2438" spc="121">
                <a:solidFill>
                  <a:srgbClr val="FFFFFF"/>
                </a:solidFill>
                <a:latin typeface="Lato Italics"/>
              </a:rPr>
              <a:t>Mengindentifikasi fitur mana yang yang diperlukan dalam langkah pemodelan dengan menggunakan analisis korelasi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94148" y="2710285"/>
            <a:ext cx="6653840" cy="4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438" spc="243">
                <a:solidFill>
                  <a:srgbClr val="FFFFFF"/>
                </a:solidFill>
                <a:latin typeface="Lato Bold"/>
              </a:rPr>
              <a:t>FEATURE SELECTION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82836" y="6415372"/>
            <a:ext cx="7276464" cy="3483575"/>
            <a:chOff x="0" y="0"/>
            <a:chExt cx="3266261" cy="15637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66261" cy="1563708"/>
            </a:xfrm>
            <a:custGeom>
              <a:avLst/>
              <a:gdLst/>
              <a:ahLst/>
              <a:cxnLst/>
              <a:rect l="l" t="t" r="r" b="b"/>
              <a:pathLst>
                <a:path w="3266261" h="1563708">
                  <a:moveTo>
                    <a:pt x="0" y="0"/>
                  </a:moveTo>
                  <a:lnTo>
                    <a:pt x="3266261" y="0"/>
                  </a:lnTo>
                  <a:lnTo>
                    <a:pt x="3266261" y="1563708"/>
                  </a:lnTo>
                  <a:lnTo>
                    <a:pt x="0" y="156370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0294680" y="7301219"/>
            <a:ext cx="6653840" cy="76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7"/>
              </a:lnSpc>
            </a:pPr>
            <a:r>
              <a:rPr lang="en-US" sz="2438" spc="121">
                <a:solidFill>
                  <a:srgbClr val="FFFFFF"/>
                </a:solidFill>
                <a:latin typeface="Lato Italics"/>
              </a:rPr>
              <a:t>Mengidentifikasi fitur yang memiliki outliers dan menanganinya dengan metode IQR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94680" y="6649157"/>
            <a:ext cx="6653840" cy="4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3"/>
              </a:lnSpc>
            </a:pPr>
            <a:r>
              <a:rPr lang="en-US" sz="2438" spc="243">
                <a:solidFill>
                  <a:srgbClr val="FFFFFF"/>
                </a:solidFill>
                <a:latin typeface="Lato Bold"/>
              </a:rPr>
              <a:t>OUTLIERS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700998" y="-13771"/>
            <a:ext cx="4896781" cy="1028700"/>
            <a:chOff x="0" y="0"/>
            <a:chExt cx="6529042" cy="1371600"/>
          </a:xfrm>
        </p:grpSpPr>
        <p:sp>
          <p:nvSpPr>
            <p:cNvPr id="32" name="Freeform 32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0634" b="-18380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35" t="-71563" b="-83941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990700" y="2548717"/>
            <a:ext cx="7285817" cy="1486758"/>
            <a:chOff x="0" y="0"/>
            <a:chExt cx="3266261" cy="6665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66261" cy="666519"/>
            </a:xfrm>
            <a:custGeom>
              <a:avLst/>
              <a:gdLst/>
              <a:ahLst/>
              <a:cxnLst/>
              <a:rect l="l" t="t" r="r" b="b"/>
              <a:pathLst>
                <a:path w="3266261" h="666519">
                  <a:moveTo>
                    <a:pt x="0" y="0"/>
                  </a:moveTo>
                  <a:lnTo>
                    <a:pt x="3266261" y="0"/>
                  </a:lnTo>
                  <a:lnTo>
                    <a:pt x="3266261" y="666519"/>
                  </a:lnTo>
                  <a:lnTo>
                    <a:pt x="0" y="666519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145979" y="9258300"/>
            <a:ext cx="4896781" cy="1028700"/>
            <a:chOff x="0" y="0"/>
            <a:chExt cx="6529042" cy="1371600"/>
          </a:xfrm>
        </p:grpSpPr>
        <p:sp>
          <p:nvSpPr>
            <p:cNvPr id="23" name="Freeform 23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0634" b="-18380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35" t="-71563" b="-83941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5065493" y="4176971"/>
            <a:ext cx="11234623" cy="5595679"/>
          </a:xfrm>
          <a:custGeom>
            <a:avLst/>
            <a:gdLst/>
            <a:ahLst/>
            <a:cxnLst/>
            <a:rect l="l" t="t" r="r" b="b"/>
            <a:pathLst>
              <a:path w="11234623" h="5595679">
                <a:moveTo>
                  <a:pt x="0" y="0"/>
                </a:moveTo>
                <a:lnTo>
                  <a:pt x="11234623" y="0"/>
                </a:lnTo>
                <a:lnTo>
                  <a:pt x="11234623" y="5595679"/>
                </a:lnTo>
                <a:lnTo>
                  <a:pt x="0" y="559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123218" y="87838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EDA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02412" y="2801914"/>
            <a:ext cx="6662393" cy="8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1" spc="244">
                <a:solidFill>
                  <a:srgbClr val="FFFFFF"/>
                </a:solidFill>
                <a:latin typeface="Lato Bold"/>
              </a:rPr>
              <a:t>Pekerjaan apa yang menjadi customer pada perusahaan pemodalan ini 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9492" y="322542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2926709" y="4197167"/>
            <a:ext cx="5413799" cy="5278454"/>
          </a:xfrm>
          <a:custGeom>
            <a:avLst/>
            <a:gdLst/>
            <a:ahLst/>
            <a:cxnLst/>
            <a:rect l="l" t="t" r="r" b="b"/>
            <a:pathLst>
              <a:path w="5413799" h="5278454">
                <a:moveTo>
                  <a:pt x="0" y="0"/>
                </a:moveTo>
                <a:lnTo>
                  <a:pt x="5413799" y="0"/>
                </a:lnTo>
                <a:lnTo>
                  <a:pt x="5413799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990700" y="2548717"/>
            <a:ext cx="7285817" cy="1486758"/>
            <a:chOff x="0" y="0"/>
            <a:chExt cx="3266261" cy="6665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66261" cy="666519"/>
            </a:xfrm>
            <a:custGeom>
              <a:avLst/>
              <a:gdLst/>
              <a:ahLst/>
              <a:cxnLst/>
              <a:rect l="l" t="t" r="r" b="b"/>
              <a:pathLst>
                <a:path w="3266261" h="666519">
                  <a:moveTo>
                    <a:pt x="0" y="0"/>
                  </a:moveTo>
                  <a:lnTo>
                    <a:pt x="3266261" y="0"/>
                  </a:lnTo>
                  <a:lnTo>
                    <a:pt x="3266261" y="666519"/>
                  </a:lnTo>
                  <a:lnTo>
                    <a:pt x="0" y="666519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8732362" y="4311467"/>
            <a:ext cx="9344388" cy="5412270"/>
          </a:xfrm>
          <a:custGeom>
            <a:avLst/>
            <a:gdLst/>
            <a:ahLst/>
            <a:cxnLst/>
            <a:rect l="l" t="t" r="r" b="b"/>
            <a:pathLst>
              <a:path w="9344388" h="5412270">
                <a:moveTo>
                  <a:pt x="0" y="0"/>
                </a:moveTo>
                <a:lnTo>
                  <a:pt x="9344388" y="0"/>
                </a:lnTo>
                <a:lnTo>
                  <a:pt x="9344388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123218" y="87838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EDA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643" y="4572118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02412" y="2801914"/>
            <a:ext cx="6662393" cy="8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1" spc="244">
                <a:solidFill>
                  <a:srgbClr val="FFFFFF"/>
                </a:solidFill>
                <a:latin typeface="Lato Bold"/>
              </a:rPr>
              <a:t>Bagaimana pengaruh grade  terhadap loan status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908631" y="103177"/>
            <a:ext cx="2380023" cy="591191"/>
          </a:xfrm>
          <a:custGeom>
            <a:avLst/>
            <a:gdLst/>
            <a:ahLst/>
            <a:cxnLst/>
            <a:rect l="l" t="t" r="r" b="b"/>
            <a:pathLst>
              <a:path w="2380023" h="591191">
                <a:moveTo>
                  <a:pt x="0" y="0"/>
                </a:moveTo>
                <a:lnTo>
                  <a:pt x="2380023" y="0"/>
                </a:lnTo>
                <a:lnTo>
                  <a:pt x="2380023" y="591191"/>
                </a:lnTo>
                <a:lnTo>
                  <a:pt x="0" y="59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634" b="-18380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-145979" y="9258300"/>
            <a:ext cx="4896781" cy="1028700"/>
            <a:chOff x="0" y="0"/>
            <a:chExt cx="6529042" cy="1371600"/>
          </a:xfrm>
        </p:grpSpPr>
        <p:sp>
          <p:nvSpPr>
            <p:cNvPr id="29" name="Freeform 29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634" b="-18380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35" t="-71563" b="-83941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990700" y="2548717"/>
            <a:ext cx="7285817" cy="6709583"/>
            <a:chOff x="0" y="0"/>
            <a:chExt cx="3266261" cy="30079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66261" cy="3007933"/>
            </a:xfrm>
            <a:custGeom>
              <a:avLst/>
              <a:gdLst/>
              <a:ahLst/>
              <a:cxnLst/>
              <a:rect l="l" t="t" r="r" b="b"/>
              <a:pathLst>
                <a:path w="3266261" h="3007933">
                  <a:moveTo>
                    <a:pt x="0" y="0"/>
                  </a:moveTo>
                  <a:lnTo>
                    <a:pt x="3266261" y="0"/>
                  </a:lnTo>
                  <a:lnTo>
                    <a:pt x="3266261" y="3007933"/>
                  </a:lnTo>
                  <a:lnTo>
                    <a:pt x="0" y="300793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1049000" y="1202111"/>
            <a:ext cx="8992959" cy="8324936"/>
          </a:xfrm>
          <a:custGeom>
            <a:avLst/>
            <a:gdLst/>
            <a:ahLst/>
            <a:cxnLst/>
            <a:rect l="l" t="t" r="r" b="b"/>
            <a:pathLst>
              <a:path w="5407642" h="6221788">
                <a:moveTo>
                  <a:pt x="0" y="0"/>
                </a:moveTo>
                <a:lnTo>
                  <a:pt x="5407642" y="0"/>
                </a:lnTo>
                <a:lnTo>
                  <a:pt x="5407642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123218" y="87838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EDA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02412" y="2801914"/>
            <a:ext cx="6662393" cy="8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1" spc="244">
                <a:solidFill>
                  <a:srgbClr val="FFFFFF"/>
                </a:solidFill>
                <a:latin typeface="Lato Bold"/>
              </a:rPr>
              <a:t>Apa tujuan customer melakukan peminjaman dana 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3118" y="5901390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02412" y="4312748"/>
            <a:ext cx="6653840" cy="154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7"/>
              </a:lnSpc>
            </a:pPr>
            <a:r>
              <a:rPr lang="en-US" sz="2438" spc="121">
                <a:solidFill>
                  <a:srgbClr val="FFFFFF"/>
                </a:solidFill>
                <a:latin typeface="Lato Italics"/>
              </a:rPr>
              <a:t>Tujuan terbanyak pertama adalah untuk melunasi hutang sebelumnya , yang kedua adalah credit card dan yang ketiga adalah untuk memperbaiki atau renovasi rumah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-145979" y="9258300"/>
            <a:ext cx="4896781" cy="1028700"/>
            <a:chOff x="0" y="0"/>
            <a:chExt cx="6529042" cy="1371600"/>
          </a:xfrm>
        </p:grpSpPr>
        <p:sp>
          <p:nvSpPr>
            <p:cNvPr id="28" name="Freeform 28"/>
            <p:cNvSpPr/>
            <p:nvPr/>
          </p:nvSpPr>
          <p:spPr>
            <a:xfrm>
              <a:off x="3355678" y="358329"/>
              <a:ext cx="3173364" cy="788254"/>
            </a:xfrm>
            <a:custGeom>
              <a:avLst/>
              <a:gdLst/>
              <a:ahLst/>
              <a:cxnLst/>
              <a:rect l="l" t="t" r="r" b="b"/>
              <a:pathLst>
                <a:path w="3173364" h="788254">
                  <a:moveTo>
                    <a:pt x="0" y="0"/>
                  </a:moveTo>
                  <a:lnTo>
                    <a:pt x="3173364" y="0"/>
                  </a:lnTo>
                  <a:lnTo>
                    <a:pt x="3173364" y="788255"/>
                  </a:lnTo>
                  <a:lnTo>
                    <a:pt x="0" y="78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0634" b="-18380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3355678" cy="1371600"/>
            </a:xfrm>
            <a:custGeom>
              <a:avLst/>
              <a:gdLst/>
              <a:ahLst/>
              <a:cxnLst/>
              <a:rect l="l" t="t" r="r" b="b"/>
              <a:pathLst>
                <a:path w="3355678" h="1371600">
                  <a:moveTo>
                    <a:pt x="0" y="0"/>
                  </a:moveTo>
                  <a:lnTo>
                    <a:pt x="3355678" y="0"/>
                  </a:lnTo>
                  <a:lnTo>
                    <a:pt x="3355678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35" t="-71563" b="-8394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86900" y="4897615"/>
            <a:ext cx="8801100" cy="4360685"/>
            <a:chOff x="0" y="0"/>
            <a:chExt cx="3210665" cy="15907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665" cy="1590790"/>
            </a:xfrm>
            <a:custGeom>
              <a:avLst/>
              <a:gdLst/>
              <a:ahLst/>
              <a:cxnLst/>
              <a:rect l="l" t="t" r="r" b="b"/>
              <a:pathLst>
                <a:path w="3210665" h="1590790">
                  <a:moveTo>
                    <a:pt x="0" y="0"/>
                  </a:moveTo>
                  <a:lnTo>
                    <a:pt x="3210665" y="0"/>
                  </a:lnTo>
                  <a:lnTo>
                    <a:pt x="3210665" y="1590790"/>
                  </a:lnTo>
                  <a:lnTo>
                    <a:pt x="0" y="15907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3028950"/>
            <a:ext cx="8801100" cy="7258050"/>
            <a:chOff x="0" y="0"/>
            <a:chExt cx="3210665" cy="26477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846664" y="5143500"/>
            <a:ext cx="8081571" cy="3822462"/>
          </a:xfrm>
          <a:custGeom>
            <a:avLst/>
            <a:gdLst/>
            <a:ahLst/>
            <a:cxnLst/>
            <a:rect l="l" t="t" r="r" b="b"/>
            <a:pathLst>
              <a:path w="8081571" h="3822462">
                <a:moveTo>
                  <a:pt x="0" y="0"/>
                </a:moveTo>
                <a:lnTo>
                  <a:pt x="8081572" y="0"/>
                </a:lnTo>
                <a:lnTo>
                  <a:pt x="8081572" y="3822462"/>
                </a:lnTo>
                <a:lnTo>
                  <a:pt x="0" y="382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44801" y="4897615"/>
            <a:ext cx="7911497" cy="2675275"/>
          </a:xfrm>
          <a:custGeom>
            <a:avLst/>
            <a:gdLst/>
            <a:ahLst/>
            <a:cxnLst/>
            <a:rect l="l" t="t" r="r" b="b"/>
            <a:pathLst>
              <a:path w="7911497" h="2675275">
                <a:moveTo>
                  <a:pt x="0" y="0"/>
                </a:moveTo>
                <a:lnTo>
                  <a:pt x="7911498" y="0"/>
                </a:lnTo>
                <a:lnTo>
                  <a:pt x="7911498" y="2675275"/>
                </a:lnTo>
                <a:lnTo>
                  <a:pt x="0" y="2675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80498" y="561974"/>
            <a:ext cx="1532700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MODELING AND EVALUATION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6900" y="356323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FEATURE IMPORTANCE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7795" y="3754103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MODEL SELECTION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4801" y="7972940"/>
            <a:ext cx="7709376" cy="134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1"/>
              </a:lnSpc>
            </a:pPr>
            <a:r>
              <a:rPr lang="en-US" sz="2824" spc="141">
                <a:solidFill>
                  <a:srgbClr val="FFFFFF"/>
                </a:solidFill>
                <a:latin typeface="Lato Italics"/>
              </a:rPr>
              <a:t>Logistik model dipilih karena model Random Forest terlalu overfit dan Naive Bayes serta Multinominal Naive Bayes terlalu under fit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Poppins Bold</vt:lpstr>
      <vt:lpstr>Poppins ExtraBold</vt:lpstr>
      <vt:lpstr>Lato Italics</vt:lpstr>
      <vt:lpstr>Calibri</vt:lpstr>
      <vt:lpstr>Poppins ExtraBold Bold</vt:lpstr>
      <vt:lpstr>Lato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VIX</dc:title>
  <cp:lastModifiedBy>Okky DK</cp:lastModifiedBy>
  <cp:revision>2</cp:revision>
  <dcterms:created xsi:type="dcterms:W3CDTF">2006-08-16T00:00:00Z</dcterms:created>
  <dcterms:modified xsi:type="dcterms:W3CDTF">2023-07-02T06:23:47Z</dcterms:modified>
  <dc:identifier>DAFncn6kKK0</dc:identifier>
</cp:coreProperties>
</file>